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invertIfNegative val="0"/>
          <c:cat>
            <c:strRef>
              <c:f>Hoja1!$A$2:$A$5</c:f>
              <c:strCache>
                <c:ptCount val="4"/>
                <c:pt idx="0">
                  <c:v>No discriminación</c:v>
                </c:pt>
                <c:pt idx="1">
                  <c:v>No discriminación indirecta o estructural</c:v>
                </c:pt>
                <c:pt idx="2">
                  <c:v>Políticas grupalmente orientadas (AA débil)</c:v>
                </c:pt>
                <c:pt idx="3">
                  <c:v>Acción afirmativa fuerte: cuotas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4.5</c:v>
                </c:pt>
                <c:pt idx="1">
                  <c:v>4</c:v>
                </c:pt>
                <c:pt idx="2">
                  <c:v>3.5</c:v>
                </c:pt>
                <c:pt idx="3">
                  <c:v>2.2000000000000002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invertIfNegative val="0"/>
          <c:cat>
            <c:strRef>
              <c:f>Hoja1!$A$2:$A$5</c:f>
              <c:strCache>
                <c:ptCount val="4"/>
                <c:pt idx="0">
                  <c:v>No discriminación</c:v>
                </c:pt>
                <c:pt idx="1">
                  <c:v>No discriminación indirecta o estructural</c:v>
                </c:pt>
                <c:pt idx="2">
                  <c:v>Políticas grupalmente orientadas (AA débil)</c:v>
                </c:pt>
                <c:pt idx="3">
                  <c:v>Acción afirmativa fuerte: cuotas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4.5</c:v>
                </c:pt>
                <c:pt idx="1">
                  <c:v>4</c:v>
                </c:pt>
                <c:pt idx="2">
                  <c:v>3.5</c:v>
                </c:pt>
                <c:pt idx="3">
                  <c:v>2.2000000000000002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invertIfNegative val="0"/>
          <c:cat>
            <c:strRef>
              <c:f>Hoja1!$A$2:$A$5</c:f>
              <c:strCache>
                <c:ptCount val="4"/>
                <c:pt idx="0">
                  <c:v>No discriminación</c:v>
                </c:pt>
                <c:pt idx="1">
                  <c:v>No discriminación indirecta o estructural</c:v>
                </c:pt>
                <c:pt idx="2">
                  <c:v>Políticas grupalmente orientadas (AA débil)</c:v>
                </c:pt>
                <c:pt idx="3">
                  <c:v>Acción afirmativa fuerte: cuotas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4.5</c:v>
                </c:pt>
                <c:pt idx="1">
                  <c:v>4</c:v>
                </c:pt>
                <c:pt idx="2">
                  <c:v>3.5</c:v>
                </c:pt>
                <c:pt idx="3">
                  <c:v>2.2000000000000002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626880"/>
        <c:axId val="27645056"/>
      </c:barChart>
      <c:catAx>
        <c:axId val="27626880"/>
        <c:scaling>
          <c:orientation val="minMax"/>
        </c:scaling>
        <c:delete val="0"/>
        <c:axPos val="l"/>
        <c:majorTickMark val="out"/>
        <c:minorTickMark val="none"/>
        <c:tickLblPos val="nextTo"/>
        <c:crossAx val="27645056"/>
        <c:crosses val="autoZero"/>
        <c:auto val="1"/>
        <c:lblAlgn val="ctr"/>
        <c:lblOffset val="100"/>
        <c:noMultiLvlLbl val="0"/>
      </c:catAx>
      <c:valAx>
        <c:axId val="276450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76268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0CC2E4-9F01-4781-AB6B-A71260E5850C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3AE70C59-1083-428D-92B0-477C6721E742}">
      <dgm:prSet/>
      <dgm:spPr/>
      <dgm:t>
        <a:bodyPr/>
        <a:lstStyle/>
        <a:p>
          <a:pPr rtl="0"/>
          <a:r>
            <a:rPr lang="es-MX" smtClean="0"/>
            <a:t>Tratamiento diferenciado:</a:t>
          </a:r>
          <a:endParaRPr lang="es-MX"/>
        </a:p>
      </dgm:t>
    </dgm:pt>
    <dgm:pt modelId="{AD5A9DD9-20CD-4F73-B4CF-303D6B9EB3D0}" type="parTrans" cxnId="{C9B8202A-B868-4594-9088-899C7499D088}">
      <dgm:prSet/>
      <dgm:spPr/>
      <dgm:t>
        <a:bodyPr/>
        <a:lstStyle/>
        <a:p>
          <a:endParaRPr lang="es-MX"/>
        </a:p>
      </dgm:t>
    </dgm:pt>
    <dgm:pt modelId="{D35007C5-8EDC-47D8-ACFB-61ED1D10F058}" type="sibTrans" cxnId="{C9B8202A-B868-4594-9088-899C7499D088}">
      <dgm:prSet/>
      <dgm:spPr/>
      <dgm:t>
        <a:bodyPr/>
        <a:lstStyle/>
        <a:p>
          <a:endParaRPr lang="es-MX"/>
        </a:p>
      </dgm:t>
    </dgm:pt>
    <dgm:pt modelId="{472377D5-5E6C-4460-97B9-ADD72C90D3DC}">
      <dgm:prSet/>
      <dgm:spPr/>
      <dgm:t>
        <a:bodyPr/>
        <a:lstStyle/>
        <a:p>
          <a:pPr rtl="0"/>
          <a:r>
            <a:rPr lang="es-MX" smtClean="0"/>
            <a:t>Acción afirmativa (contra la discriminación estructural y contra el formalismo de la igualdad de trato)</a:t>
          </a:r>
          <a:endParaRPr lang="es-MX"/>
        </a:p>
      </dgm:t>
    </dgm:pt>
    <dgm:pt modelId="{40A2CE9D-C1D0-4FC2-8FEC-A0582A4D2DD7}" type="parTrans" cxnId="{5E9EE197-BACB-4799-8127-3820F3876AA3}">
      <dgm:prSet/>
      <dgm:spPr/>
      <dgm:t>
        <a:bodyPr/>
        <a:lstStyle/>
        <a:p>
          <a:endParaRPr lang="es-MX"/>
        </a:p>
      </dgm:t>
    </dgm:pt>
    <dgm:pt modelId="{D0A6AAA3-73AD-471C-A42A-793DA1305B8D}" type="sibTrans" cxnId="{5E9EE197-BACB-4799-8127-3820F3876AA3}">
      <dgm:prSet/>
      <dgm:spPr/>
      <dgm:t>
        <a:bodyPr/>
        <a:lstStyle/>
        <a:p>
          <a:endParaRPr lang="es-MX"/>
        </a:p>
      </dgm:t>
    </dgm:pt>
    <dgm:pt modelId="{4E6A4AEC-B6FC-4AF7-9A8C-5D248430986B}">
      <dgm:prSet/>
      <dgm:spPr/>
      <dgm:t>
        <a:bodyPr/>
        <a:lstStyle/>
        <a:p>
          <a:pPr rtl="0"/>
          <a:r>
            <a:rPr lang="es-MX" dirty="0" smtClean="0"/>
            <a:t>Compensación por la discriminación histórica </a:t>
          </a:r>
          <a:endParaRPr lang="es-MX" dirty="0"/>
        </a:p>
      </dgm:t>
    </dgm:pt>
    <dgm:pt modelId="{49474173-8036-46F7-89CC-4DA443509A1B}" type="parTrans" cxnId="{3860567C-7B39-4A41-A7F2-947EFF90417A}">
      <dgm:prSet/>
      <dgm:spPr/>
      <dgm:t>
        <a:bodyPr/>
        <a:lstStyle/>
        <a:p>
          <a:endParaRPr lang="es-MX"/>
        </a:p>
      </dgm:t>
    </dgm:pt>
    <dgm:pt modelId="{20225BE6-3853-43FC-8A8A-63A1618C590F}" type="sibTrans" cxnId="{3860567C-7B39-4A41-A7F2-947EFF90417A}">
      <dgm:prSet/>
      <dgm:spPr/>
      <dgm:t>
        <a:bodyPr/>
        <a:lstStyle/>
        <a:p>
          <a:endParaRPr lang="es-MX"/>
        </a:p>
      </dgm:t>
    </dgm:pt>
    <dgm:pt modelId="{953ABC7E-C166-48BD-BE32-71E8FFA8ADB0}">
      <dgm:prSet/>
      <dgm:spPr/>
      <dgm:t>
        <a:bodyPr/>
        <a:lstStyle/>
        <a:p>
          <a:pPr rtl="0"/>
          <a:r>
            <a:rPr lang="es-MX" dirty="0" smtClean="0"/>
            <a:t>Discriminación positiva</a:t>
          </a:r>
          <a:endParaRPr lang="es-MX" dirty="0"/>
        </a:p>
      </dgm:t>
    </dgm:pt>
    <dgm:pt modelId="{F0DB23E9-8420-4DB0-A1E9-6EDD20A2C1C9}" type="parTrans" cxnId="{821BF2EB-4C96-46CB-9218-B26257414C1B}">
      <dgm:prSet/>
      <dgm:spPr/>
      <dgm:t>
        <a:bodyPr/>
        <a:lstStyle/>
        <a:p>
          <a:endParaRPr lang="es-MX"/>
        </a:p>
      </dgm:t>
    </dgm:pt>
    <dgm:pt modelId="{ABA33274-8EE3-4E24-81E9-8346BE921C22}" type="sibTrans" cxnId="{821BF2EB-4C96-46CB-9218-B26257414C1B}">
      <dgm:prSet/>
      <dgm:spPr/>
      <dgm:t>
        <a:bodyPr/>
        <a:lstStyle/>
        <a:p>
          <a:endParaRPr lang="es-MX"/>
        </a:p>
      </dgm:t>
    </dgm:pt>
    <dgm:pt modelId="{1446E4EF-F149-4B30-B9FD-EC1C544F969F}" type="pres">
      <dgm:prSet presAssocID="{660CC2E4-9F01-4781-AB6B-A71260E5850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881C6B47-A433-45D4-94FC-91BBF7574231}" type="pres">
      <dgm:prSet presAssocID="{660CC2E4-9F01-4781-AB6B-A71260E5850C}" presName="diamond" presStyleLbl="bgShp" presStyleIdx="0" presStyleCnt="1"/>
      <dgm:spPr/>
    </dgm:pt>
    <dgm:pt modelId="{6C6857E1-5136-44C3-BEDF-5937E8569A06}" type="pres">
      <dgm:prSet presAssocID="{660CC2E4-9F01-4781-AB6B-A71260E5850C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000DFF4-9B40-4FF8-954A-43884E764A0F}" type="pres">
      <dgm:prSet presAssocID="{660CC2E4-9F01-4781-AB6B-A71260E5850C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E87BF0D-52E5-4480-911E-3D282A235869}" type="pres">
      <dgm:prSet presAssocID="{660CC2E4-9F01-4781-AB6B-A71260E5850C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815162A-5078-48BA-ADB1-F7F8DC039F01}" type="pres">
      <dgm:prSet presAssocID="{660CC2E4-9F01-4781-AB6B-A71260E5850C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477E0DA8-0061-4D5E-97BF-771FA0812A11}" type="presOf" srcId="{660CC2E4-9F01-4781-AB6B-A71260E5850C}" destId="{1446E4EF-F149-4B30-B9FD-EC1C544F969F}" srcOrd="0" destOrd="0" presId="urn:microsoft.com/office/officeart/2005/8/layout/matrix3"/>
    <dgm:cxn modelId="{C9B8202A-B868-4594-9088-899C7499D088}" srcId="{660CC2E4-9F01-4781-AB6B-A71260E5850C}" destId="{3AE70C59-1083-428D-92B0-477C6721E742}" srcOrd="0" destOrd="0" parTransId="{AD5A9DD9-20CD-4F73-B4CF-303D6B9EB3D0}" sibTransId="{D35007C5-8EDC-47D8-ACFB-61ED1D10F058}"/>
    <dgm:cxn modelId="{821BF2EB-4C96-46CB-9218-B26257414C1B}" srcId="{660CC2E4-9F01-4781-AB6B-A71260E5850C}" destId="{953ABC7E-C166-48BD-BE32-71E8FFA8ADB0}" srcOrd="3" destOrd="0" parTransId="{F0DB23E9-8420-4DB0-A1E9-6EDD20A2C1C9}" sibTransId="{ABA33274-8EE3-4E24-81E9-8346BE921C22}"/>
    <dgm:cxn modelId="{14B4179E-6BC0-4FD6-9704-2DA17A4935ED}" type="presOf" srcId="{953ABC7E-C166-48BD-BE32-71E8FFA8ADB0}" destId="{C815162A-5078-48BA-ADB1-F7F8DC039F01}" srcOrd="0" destOrd="0" presId="urn:microsoft.com/office/officeart/2005/8/layout/matrix3"/>
    <dgm:cxn modelId="{5E9EE197-BACB-4799-8127-3820F3876AA3}" srcId="{660CC2E4-9F01-4781-AB6B-A71260E5850C}" destId="{472377D5-5E6C-4460-97B9-ADD72C90D3DC}" srcOrd="1" destOrd="0" parTransId="{40A2CE9D-C1D0-4FC2-8FEC-A0582A4D2DD7}" sibTransId="{D0A6AAA3-73AD-471C-A42A-793DA1305B8D}"/>
    <dgm:cxn modelId="{CFB8C4CB-B572-42D1-AC74-092CC6DF5FC0}" type="presOf" srcId="{472377D5-5E6C-4460-97B9-ADD72C90D3DC}" destId="{A000DFF4-9B40-4FF8-954A-43884E764A0F}" srcOrd="0" destOrd="0" presId="urn:microsoft.com/office/officeart/2005/8/layout/matrix3"/>
    <dgm:cxn modelId="{196640F5-AEBD-45F0-AD02-42142221B5E9}" type="presOf" srcId="{3AE70C59-1083-428D-92B0-477C6721E742}" destId="{6C6857E1-5136-44C3-BEDF-5937E8569A06}" srcOrd="0" destOrd="0" presId="urn:microsoft.com/office/officeart/2005/8/layout/matrix3"/>
    <dgm:cxn modelId="{085487E8-7A47-4D37-B8EF-945539957DE2}" type="presOf" srcId="{4E6A4AEC-B6FC-4AF7-9A8C-5D248430986B}" destId="{AE87BF0D-52E5-4480-911E-3D282A235869}" srcOrd="0" destOrd="0" presId="urn:microsoft.com/office/officeart/2005/8/layout/matrix3"/>
    <dgm:cxn modelId="{3860567C-7B39-4A41-A7F2-947EFF90417A}" srcId="{660CC2E4-9F01-4781-AB6B-A71260E5850C}" destId="{4E6A4AEC-B6FC-4AF7-9A8C-5D248430986B}" srcOrd="2" destOrd="0" parTransId="{49474173-8036-46F7-89CC-4DA443509A1B}" sibTransId="{20225BE6-3853-43FC-8A8A-63A1618C590F}"/>
    <dgm:cxn modelId="{68462907-08DF-44AB-857A-43A2C2572CFA}" type="presParOf" srcId="{1446E4EF-F149-4B30-B9FD-EC1C544F969F}" destId="{881C6B47-A433-45D4-94FC-91BBF7574231}" srcOrd="0" destOrd="0" presId="urn:microsoft.com/office/officeart/2005/8/layout/matrix3"/>
    <dgm:cxn modelId="{C17C4100-835B-4D93-9FF0-67FDD7CD2942}" type="presParOf" srcId="{1446E4EF-F149-4B30-B9FD-EC1C544F969F}" destId="{6C6857E1-5136-44C3-BEDF-5937E8569A06}" srcOrd="1" destOrd="0" presId="urn:microsoft.com/office/officeart/2005/8/layout/matrix3"/>
    <dgm:cxn modelId="{31CA483A-37A0-4F14-9B53-ACE58E71D90F}" type="presParOf" srcId="{1446E4EF-F149-4B30-B9FD-EC1C544F969F}" destId="{A000DFF4-9B40-4FF8-954A-43884E764A0F}" srcOrd="2" destOrd="0" presId="urn:microsoft.com/office/officeart/2005/8/layout/matrix3"/>
    <dgm:cxn modelId="{7BB0153C-9498-482F-AEA5-AE6922104507}" type="presParOf" srcId="{1446E4EF-F149-4B30-B9FD-EC1C544F969F}" destId="{AE87BF0D-52E5-4480-911E-3D282A235869}" srcOrd="3" destOrd="0" presId="urn:microsoft.com/office/officeart/2005/8/layout/matrix3"/>
    <dgm:cxn modelId="{C1C284DB-7398-45C0-A486-27CBFDB55E49}" type="presParOf" srcId="{1446E4EF-F149-4B30-B9FD-EC1C544F969F}" destId="{C815162A-5078-48BA-ADB1-F7F8DC039F01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1C6B47-A433-45D4-94FC-91BBF7574231}">
      <dsp:nvSpPr>
        <dsp:cNvPr id="0" name=""/>
        <dsp:cNvSpPr/>
      </dsp:nvSpPr>
      <dsp:spPr>
        <a:xfrm>
          <a:off x="0" y="243681"/>
          <a:ext cx="4038600" cy="4038600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6857E1-5136-44C3-BEDF-5937E8569A06}">
      <dsp:nvSpPr>
        <dsp:cNvPr id="0" name=""/>
        <dsp:cNvSpPr/>
      </dsp:nvSpPr>
      <dsp:spPr>
        <a:xfrm>
          <a:off x="383667" y="627348"/>
          <a:ext cx="1575054" cy="15750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smtClean="0"/>
            <a:t>Tratamiento diferenciado:</a:t>
          </a:r>
          <a:endParaRPr lang="es-MX" sz="1300" kern="1200"/>
        </a:p>
      </dsp:txBody>
      <dsp:txXfrm>
        <a:off x="460555" y="704236"/>
        <a:ext cx="1421278" cy="1421278"/>
      </dsp:txXfrm>
    </dsp:sp>
    <dsp:sp modelId="{A000DFF4-9B40-4FF8-954A-43884E764A0F}">
      <dsp:nvSpPr>
        <dsp:cNvPr id="0" name=""/>
        <dsp:cNvSpPr/>
      </dsp:nvSpPr>
      <dsp:spPr>
        <a:xfrm>
          <a:off x="2079879" y="627348"/>
          <a:ext cx="1575054" cy="15750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smtClean="0"/>
            <a:t>Acción afirmativa (contra la discriminación estructural y contra el formalismo de la igualdad de trato)</a:t>
          </a:r>
          <a:endParaRPr lang="es-MX" sz="1300" kern="1200"/>
        </a:p>
      </dsp:txBody>
      <dsp:txXfrm>
        <a:off x="2156767" y="704236"/>
        <a:ext cx="1421278" cy="1421278"/>
      </dsp:txXfrm>
    </dsp:sp>
    <dsp:sp modelId="{AE87BF0D-52E5-4480-911E-3D282A235869}">
      <dsp:nvSpPr>
        <dsp:cNvPr id="0" name=""/>
        <dsp:cNvSpPr/>
      </dsp:nvSpPr>
      <dsp:spPr>
        <a:xfrm>
          <a:off x="383667" y="2323560"/>
          <a:ext cx="1575054" cy="15750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/>
            <a:t>Compensación por la discriminación histórica </a:t>
          </a:r>
          <a:endParaRPr lang="es-MX" sz="1300" kern="1200" dirty="0"/>
        </a:p>
      </dsp:txBody>
      <dsp:txXfrm>
        <a:off x="460555" y="2400448"/>
        <a:ext cx="1421278" cy="1421278"/>
      </dsp:txXfrm>
    </dsp:sp>
    <dsp:sp modelId="{C815162A-5078-48BA-ADB1-F7F8DC039F01}">
      <dsp:nvSpPr>
        <dsp:cNvPr id="0" name=""/>
        <dsp:cNvSpPr/>
      </dsp:nvSpPr>
      <dsp:spPr>
        <a:xfrm>
          <a:off x="2079879" y="2323560"/>
          <a:ext cx="1575054" cy="15750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/>
            <a:t>Discriminación positiva</a:t>
          </a:r>
          <a:endParaRPr lang="es-MX" sz="1300" kern="1200" dirty="0"/>
        </a:p>
      </dsp:txBody>
      <dsp:txXfrm>
        <a:off x="2156767" y="2400448"/>
        <a:ext cx="1421278" cy="14212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E455-32E8-44CF-BEA3-137ABCDEBE0A}" type="datetimeFigureOut">
              <a:rPr lang="es-MX" smtClean="0"/>
              <a:t>07/10/2013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55068-DD0A-40D9-ACD5-5308A1A66B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0749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E455-32E8-44CF-BEA3-137ABCDEBE0A}" type="datetimeFigureOut">
              <a:rPr lang="es-MX" smtClean="0"/>
              <a:t>07/10/2013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55068-DD0A-40D9-ACD5-5308A1A66B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9799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E455-32E8-44CF-BEA3-137ABCDEBE0A}" type="datetimeFigureOut">
              <a:rPr lang="es-MX" smtClean="0"/>
              <a:t>07/10/2013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55068-DD0A-40D9-ACD5-5308A1A66B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74176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4215D-656B-4E2D-AF8A-C5E98546D33E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07/10/2013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217B8-6306-40A4-85C1-7CB33FE84619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8885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4215D-656B-4E2D-AF8A-C5E98546D33E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07/10/2013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217B8-6306-40A4-85C1-7CB33FE84619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8287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4215D-656B-4E2D-AF8A-C5E98546D33E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07/10/2013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217B8-6306-40A4-85C1-7CB33FE84619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5196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4215D-656B-4E2D-AF8A-C5E98546D33E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07/10/2013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217B8-6306-40A4-85C1-7CB33FE84619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733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4215D-656B-4E2D-AF8A-C5E98546D33E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07/10/2013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217B8-6306-40A4-85C1-7CB33FE84619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5522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4215D-656B-4E2D-AF8A-C5E98546D33E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07/10/2013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217B8-6306-40A4-85C1-7CB33FE84619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5448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4215D-656B-4E2D-AF8A-C5E98546D33E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07/10/2013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217B8-6306-40A4-85C1-7CB33FE84619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437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4215D-656B-4E2D-AF8A-C5E98546D33E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07/10/2013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217B8-6306-40A4-85C1-7CB33FE84619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52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E455-32E8-44CF-BEA3-137ABCDEBE0A}" type="datetimeFigureOut">
              <a:rPr lang="es-MX" smtClean="0"/>
              <a:t>07/10/2013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55068-DD0A-40D9-ACD5-5308A1A66B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06226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4215D-656B-4E2D-AF8A-C5E98546D33E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07/10/2013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217B8-6306-40A4-85C1-7CB33FE84619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097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4215D-656B-4E2D-AF8A-C5E98546D33E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07/10/2013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217B8-6306-40A4-85C1-7CB33FE84619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476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4215D-656B-4E2D-AF8A-C5E98546D33E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07/10/2013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217B8-6306-40A4-85C1-7CB33FE84619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807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E455-32E8-44CF-BEA3-137ABCDEBE0A}" type="datetimeFigureOut">
              <a:rPr lang="es-MX" smtClean="0"/>
              <a:t>07/10/2013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55068-DD0A-40D9-ACD5-5308A1A66B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7976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E455-32E8-44CF-BEA3-137ABCDEBE0A}" type="datetimeFigureOut">
              <a:rPr lang="es-MX" smtClean="0"/>
              <a:t>07/10/2013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55068-DD0A-40D9-ACD5-5308A1A66B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31063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E455-32E8-44CF-BEA3-137ABCDEBE0A}" type="datetimeFigureOut">
              <a:rPr lang="es-MX" smtClean="0"/>
              <a:t>07/10/2013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55068-DD0A-40D9-ACD5-5308A1A66B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1510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E455-32E8-44CF-BEA3-137ABCDEBE0A}" type="datetimeFigureOut">
              <a:rPr lang="es-MX" smtClean="0"/>
              <a:t>07/10/2013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55068-DD0A-40D9-ACD5-5308A1A66B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4021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E455-32E8-44CF-BEA3-137ABCDEBE0A}" type="datetimeFigureOut">
              <a:rPr lang="es-MX" smtClean="0"/>
              <a:t>07/10/2013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55068-DD0A-40D9-ACD5-5308A1A66B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51876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E455-32E8-44CF-BEA3-137ABCDEBE0A}" type="datetimeFigureOut">
              <a:rPr lang="es-MX" smtClean="0"/>
              <a:t>07/10/2013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55068-DD0A-40D9-ACD5-5308A1A66B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96589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E455-32E8-44CF-BEA3-137ABCDEBE0A}" type="datetimeFigureOut">
              <a:rPr lang="es-MX" smtClean="0"/>
              <a:t>07/10/2013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55068-DD0A-40D9-ACD5-5308A1A66B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7663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0E455-32E8-44CF-BEA3-137ABCDEBE0A}" type="datetimeFigureOut">
              <a:rPr lang="es-MX" smtClean="0"/>
              <a:t>07/10/2013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55068-DD0A-40D9-ACD5-5308A1A66B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35919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4215D-656B-4E2D-AF8A-C5E98546D33E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07/10/2013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217B8-6306-40A4-85C1-7CB33FE84619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87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Políticas públicas de la igualdad de trato: algunas consideraciones</a:t>
            </a:r>
            <a:endParaRPr lang="es-MX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lvl="0"/>
            <a:r>
              <a:rPr lang="es-MX" sz="2800" b="1" dirty="0" smtClean="0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t>Curso Internacional de Alta Formación 2013 CONAPRED</a:t>
            </a:r>
          </a:p>
          <a:p>
            <a:pPr lvl="0"/>
            <a:r>
              <a:rPr lang="es-MX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Dr. Jesús </a:t>
            </a:r>
            <a:r>
              <a:rPr lang="es-MX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Rodríguez Zepeda</a:t>
            </a:r>
          </a:p>
          <a:p>
            <a:pPr lvl="0"/>
            <a:r>
              <a:rPr lang="es-MX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Universidad Autónoma Metropolitana-Iztapalapa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4606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>
                <a:solidFill>
                  <a:srgbClr val="002060"/>
                </a:solidFill>
              </a:rPr>
              <a:t>Cuatro terrenos de acción institucional</a:t>
            </a:r>
            <a:endParaRPr lang="es-MX" dirty="0">
              <a:solidFill>
                <a:srgbClr val="00206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 smtClean="0">
                <a:solidFill>
                  <a:srgbClr val="FF0000"/>
                </a:solidFill>
              </a:rPr>
              <a:t>Defensa</a:t>
            </a:r>
            <a:r>
              <a:rPr lang="es-MX" dirty="0" smtClean="0"/>
              <a:t>: jurisdiccional y administrativa</a:t>
            </a:r>
          </a:p>
          <a:p>
            <a:pPr marL="0" indent="0">
              <a:buNone/>
            </a:pPr>
            <a:r>
              <a:rPr lang="es-MX" dirty="0" smtClean="0">
                <a:solidFill>
                  <a:srgbClr val="FF0000"/>
                </a:solidFill>
              </a:rPr>
              <a:t>Políticas </a:t>
            </a:r>
            <a:r>
              <a:rPr lang="es-MX" dirty="0" smtClean="0">
                <a:solidFill>
                  <a:srgbClr val="FF0000"/>
                </a:solidFill>
              </a:rPr>
              <a:t>institucionales</a:t>
            </a:r>
            <a:r>
              <a:rPr lang="es-MX" dirty="0" smtClean="0"/>
              <a:t>: </a:t>
            </a:r>
            <a:r>
              <a:rPr lang="es-MX" dirty="0" smtClean="0"/>
              <a:t>acciones </a:t>
            </a:r>
            <a:r>
              <a:rPr lang="es-MX" dirty="0" smtClean="0"/>
              <a:t>públicas para </a:t>
            </a:r>
            <a:r>
              <a:rPr lang="es-MX" dirty="0" smtClean="0"/>
              <a:t>la promoción de los derechos de los grupos discriminados.</a:t>
            </a:r>
          </a:p>
          <a:p>
            <a:pPr marL="0" indent="0">
              <a:buNone/>
            </a:pPr>
            <a:r>
              <a:rPr lang="es-MX" dirty="0" smtClean="0">
                <a:solidFill>
                  <a:srgbClr val="FF0000"/>
                </a:solidFill>
              </a:rPr>
              <a:t>Educación</a:t>
            </a:r>
            <a:r>
              <a:rPr lang="es-MX" dirty="0" smtClean="0"/>
              <a:t>: Difusión, investigación, asesoría y capacitación</a:t>
            </a:r>
          </a:p>
          <a:p>
            <a:pPr marL="0" indent="0">
              <a:buNone/>
            </a:pPr>
            <a:r>
              <a:rPr lang="es-MX" dirty="0" smtClean="0">
                <a:solidFill>
                  <a:srgbClr val="FF0000"/>
                </a:solidFill>
              </a:rPr>
              <a:t>Cambio axiológico y cultural</a:t>
            </a:r>
            <a:r>
              <a:rPr lang="es-MX" dirty="0" smtClean="0"/>
              <a:t>: debate público, </a:t>
            </a:r>
            <a:r>
              <a:rPr lang="es-MX" dirty="0" smtClean="0"/>
              <a:t>incentivar una agenda </a:t>
            </a:r>
            <a:r>
              <a:rPr lang="es-MX" dirty="0" smtClean="0"/>
              <a:t>antidiscriminatoria</a:t>
            </a:r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2161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CONAPRED: políticas públicas </a:t>
            </a:r>
            <a:endParaRPr lang="es-MX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MX" b="1" dirty="0" smtClean="0"/>
              <a:t>LFPED: Artículo </a:t>
            </a:r>
            <a:r>
              <a:rPr lang="es-MX" b="1" dirty="0"/>
              <a:t>17.-</a:t>
            </a:r>
            <a:r>
              <a:rPr lang="es-MX" dirty="0"/>
              <a:t>El Consejo tiene como objeto: </a:t>
            </a:r>
          </a:p>
          <a:p>
            <a:pPr marL="0" indent="0">
              <a:buNone/>
            </a:pPr>
            <a:r>
              <a:rPr lang="es-MX" b="1" dirty="0" smtClean="0"/>
              <a:t>   (…)</a:t>
            </a:r>
            <a:endParaRPr lang="es-MX" dirty="0"/>
          </a:p>
          <a:p>
            <a:pPr marL="0" indent="0">
              <a:buNone/>
            </a:pPr>
            <a:r>
              <a:rPr lang="es-MX" b="1" dirty="0"/>
              <a:t>II. </a:t>
            </a:r>
            <a:r>
              <a:rPr lang="es-MX" dirty="0"/>
              <a:t>Llevar a cabo, las acciones conducentes para prevenir y eliminar la discriminación; </a:t>
            </a:r>
          </a:p>
          <a:p>
            <a:pPr marL="0" indent="0">
              <a:buNone/>
            </a:pPr>
            <a:r>
              <a:rPr lang="es-MX" b="1" dirty="0"/>
              <a:t>III. </a:t>
            </a:r>
            <a:r>
              <a:rPr lang="es-MX" dirty="0"/>
              <a:t>Formular y promover políticas públicas para la igualdad de oportunidades y de trato a favor de las personas que se encuentren en territorio nacional, y </a:t>
            </a:r>
          </a:p>
          <a:p>
            <a:pPr marL="0" indent="0">
              <a:buNone/>
            </a:pPr>
            <a:r>
              <a:rPr lang="es-MX" b="1" dirty="0"/>
              <a:t>IV. </a:t>
            </a:r>
            <a:r>
              <a:rPr lang="es-MX" dirty="0"/>
              <a:t>Coordinar las acciones de las dependencias y entidades del Poder Ejecutivo Federal, en materia de prevención y eliminación de la discriminación.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1828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Las políticas </a:t>
            </a:r>
            <a:r>
              <a:rPr lang="es-MX" dirty="0" smtClean="0"/>
              <a:t>públicas antidiscriminatorias</a:t>
            </a:r>
            <a:endParaRPr lang="es-MX" dirty="0"/>
          </a:p>
        </p:txBody>
      </p:sp>
      <p:sp>
        <p:nvSpPr>
          <p:cNvPr id="5" name="4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s-MX" dirty="0" smtClean="0">
                <a:solidFill>
                  <a:srgbClr val="C00000"/>
                </a:solidFill>
              </a:rPr>
              <a:t>La legislación y la autoridad en materia de no discriminación determinan políticas públicas para </a:t>
            </a:r>
            <a:r>
              <a:rPr lang="es-MX" dirty="0" smtClean="0">
                <a:solidFill>
                  <a:srgbClr val="C00000"/>
                </a:solidFill>
              </a:rPr>
              <a:t>proteger y </a:t>
            </a:r>
            <a:r>
              <a:rPr lang="es-MX" dirty="0" smtClean="0">
                <a:solidFill>
                  <a:srgbClr val="C00000"/>
                </a:solidFill>
              </a:rPr>
              <a:t>promover </a:t>
            </a:r>
            <a:r>
              <a:rPr lang="es-MX" dirty="0" smtClean="0">
                <a:solidFill>
                  <a:srgbClr val="C00000"/>
                </a:solidFill>
              </a:rPr>
              <a:t>los derechos de las personas en grupos discriminados.</a:t>
            </a:r>
            <a:endParaRPr lang="es-MX" dirty="0" smtClean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es-MX" dirty="0" smtClean="0">
                <a:solidFill>
                  <a:srgbClr val="92D050"/>
                </a:solidFill>
              </a:rPr>
              <a:t>CONAPRED:</a:t>
            </a:r>
            <a:r>
              <a:rPr lang="es-MX" dirty="0" smtClean="0">
                <a:solidFill>
                  <a:srgbClr val="92D050"/>
                </a:solidFill>
              </a:rPr>
              <a:t> coordina </a:t>
            </a:r>
            <a:r>
              <a:rPr lang="es-MX" dirty="0" smtClean="0">
                <a:solidFill>
                  <a:srgbClr val="92D050"/>
                </a:solidFill>
              </a:rPr>
              <a:t>las acciones </a:t>
            </a:r>
            <a:r>
              <a:rPr lang="es-MX" dirty="0" smtClean="0">
                <a:solidFill>
                  <a:srgbClr val="92D050"/>
                </a:solidFill>
              </a:rPr>
              <a:t>del </a:t>
            </a:r>
            <a:r>
              <a:rPr lang="es-MX" dirty="0" smtClean="0">
                <a:solidFill>
                  <a:srgbClr val="92D050"/>
                </a:solidFill>
              </a:rPr>
              <a:t>gobierno en esta materia.</a:t>
            </a:r>
          </a:p>
          <a:p>
            <a:pPr marL="0" indent="0" algn="just">
              <a:buNone/>
            </a:pPr>
            <a:endParaRPr lang="es-MX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 descr="C:\Users\UAMI\Pictures\Imported on 05-05-2012\IPP_10 políticas públicas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28800"/>
            <a:ext cx="3816424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29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Ámbitos de las p</a:t>
            </a:r>
            <a:r>
              <a:rPr lang="es-MX" dirty="0" smtClean="0"/>
              <a:t>olíticas </a:t>
            </a:r>
            <a:r>
              <a:rPr lang="es-MX" dirty="0" smtClean="0"/>
              <a:t>de </a:t>
            </a:r>
            <a:r>
              <a:rPr lang="es-MX" dirty="0" smtClean="0"/>
              <a:t>igualdad </a:t>
            </a:r>
            <a:r>
              <a:rPr lang="es-MX" dirty="0" smtClean="0"/>
              <a:t>de trato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s-MX" dirty="0" smtClean="0">
                <a:solidFill>
                  <a:srgbClr val="0070C0"/>
                </a:solidFill>
              </a:rPr>
              <a:t>Procedimiento</a:t>
            </a:r>
            <a:r>
              <a:rPr lang="es-MX" dirty="0" smtClean="0"/>
              <a:t>s contra </a:t>
            </a:r>
            <a:r>
              <a:rPr lang="es-MX" dirty="0" smtClean="0"/>
              <a:t>actos discriminatorios  (administrativa y jurisdiccional)</a:t>
            </a: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r>
              <a:rPr lang="es-MX" dirty="0" smtClean="0">
                <a:solidFill>
                  <a:srgbClr val="0070C0"/>
                </a:solidFill>
              </a:rPr>
              <a:t>Políticas </a:t>
            </a:r>
            <a:r>
              <a:rPr lang="es-MX" dirty="0" smtClean="0">
                <a:solidFill>
                  <a:srgbClr val="0070C0"/>
                </a:solidFill>
              </a:rPr>
              <a:t>públicas en general</a:t>
            </a:r>
            <a:r>
              <a:rPr lang="es-MX" dirty="0" smtClean="0"/>
              <a:t>: </a:t>
            </a:r>
            <a:r>
              <a:rPr lang="es-MX" dirty="0" smtClean="0"/>
              <a:t>acción institucional regular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 smtClean="0">
                <a:solidFill>
                  <a:srgbClr val="0070C0"/>
                </a:solidFill>
              </a:rPr>
              <a:t>Acción afirmativa</a:t>
            </a:r>
            <a:r>
              <a:rPr lang="es-MX" dirty="0" smtClean="0"/>
              <a:t>: compensación frente a la discriminación histórica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 smtClean="0">
                <a:solidFill>
                  <a:srgbClr val="0070C0"/>
                </a:solidFill>
              </a:rPr>
              <a:t>Educación</a:t>
            </a:r>
            <a:r>
              <a:rPr lang="es-MX" dirty="0" smtClean="0"/>
              <a:t>, divulgación e </a:t>
            </a:r>
            <a:r>
              <a:rPr lang="es-MX" dirty="0" smtClean="0"/>
              <a:t>investigación</a:t>
            </a: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r>
              <a:rPr lang="es-MX" dirty="0" smtClean="0">
                <a:solidFill>
                  <a:srgbClr val="0070C0"/>
                </a:solidFill>
              </a:rPr>
              <a:t>Intervención</a:t>
            </a:r>
            <a:r>
              <a:rPr lang="es-MX" dirty="0" smtClean="0"/>
              <a:t> en la agenda pública</a:t>
            </a:r>
            <a:endParaRPr lang="es-MX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es-MX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44824"/>
            <a:ext cx="417646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014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Políticas de la igualdad de trato (1)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 smtClean="0">
                <a:solidFill>
                  <a:srgbClr val="FF0000"/>
                </a:solidFill>
              </a:rPr>
              <a:t>Homogenización</a:t>
            </a:r>
            <a:r>
              <a:rPr lang="es-MX" dirty="0" smtClean="0"/>
              <a:t> (contra los tratos selectivos, arbitrarios o abusivos)</a:t>
            </a:r>
          </a:p>
          <a:p>
            <a:pPr marL="0" indent="0">
              <a:buNone/>
            </a:pPr>
            <a:r>
              <a:rPr lang="es-MX" dirty="0" smtClean="0">
                <a:solidFill>
                  <a:srgbClr val="FF0000"/>
                </a:solidFill>
              </a:rPr>
              <a:t>Supresión</a:t>
            </a:r>
            <a:r>
              <a:rPr lang="es-MX" dirty="0" smtClean="0"/>
              <a:t> de obstáculos para el acceso a los derechos.</a:t>
            </a:r>
          </a:p>
          <a:p>
            <a:pPr marL="0" indent="0">
              <a:buNone/>
            </a:pPr>
            <a:r>
              <a:rPr lang="es-MX" dirty="0" smtClean="0">
                <a:solidFill>
                  <a:srgbClr val="FF0000"/>
                </a:solidFill>
              </a:rPr>
              <a:t>Promoción</a:t>
            </a:r>
            <a:r>
              <a:rPr lang="es-MX" dirty="0" smtClean="0"/>
              <a:t> de igualdad de oportunidades.</a:t>
            </a:r>
            <a:endParaRPr lang="es-MX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s-MX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374441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Políticas de la igualdad de trato (2</a:t>
            </a:r>
            <a:r>
              <a:rPr lang="es-MX" dirty="0" smtClean="0"/>
              <a:t>): la Acción afirmativa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MX" dirty="0"/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69170660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Distinto de"/>
          <p:cNvSpPr/>
          <p:nvPr/>
        </p:nvSpPr>
        <p:spPr>
          <a:xfrm>
            <a:off x="7452320" y="4699992"/>
            <a:ext cx="914400" cy="914400"/>
          </a:xfrm>
          <a:prstGeom prst="mathNotEqua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3888432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00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Políticas públicas y consenso social</a:t>
            </a:r>
            <a:endParaRPr lang="es-MX" dirty="0"/>
          </a:p>
        </p:txBody>
      </p:sp>
      <p:graphicFrame>
        <p:nvGraphicFramePr>
          <p:cNvPr id="9" name="8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47881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5541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Muchas gracias…</a:t>
            </a:r>
            <a:endParaRPr lang="es-MX" dirty="0"/>
          </a:p>
        </p:txBody>
      </p:sp>
      <p:sp>
        <p:nvSpPr>
          <p:cNvPr id="2" name="1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 smtClean="0"/>
              <a:t>Consultas y comentarios:</a:t>
            </a: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 smtClean="0"/>
              <a:t>Jesús Rodríguez Zepeda</a:t>
            </a:r>
          </a:p>
          <a:p>
            <a:pPr marL="0" indent="0">
              <a:buNone/>
            </a:pPr>
            <a:r>
              <a:rPr lang="es-MX" dirty="0" smtClean="0">
                <a:solidFill>
                  <a:srgbClr val="00B050"/>
                </a:solidFill>
              </a:rPr>
              <a:t>rozj@xanum.uam.mx</a:t>
            </a:r>
          </a:p>
          <a:p>
            <a:pPr marL="0" indent="0">
              <a:buNone/>
            </a:pP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3888432" cy="3949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443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334</Words>
  <Application>Microsoft Office PowerPoint</Application>
  <PresentationFormat>Presentación en pantalla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9</vt:i4>
      </vt:variant>
    </vt:vector>
  </HeadingPairs>
  <TitlesOfParts>
    <vt:vector size="11" baseType="lpstr">
      <vt:lpstr>Tema de Office</vt:lpstr>
      <vt:lpstr>1_Tema de Office</vt:lpstr>
      <vt:lpstr>Políticas públicas de la igualdad de trato: algunas consideraciones</vt:lpstr>
      <vt:lpstr>Cuatro terrenos de acción institucional</vt:lpstr>
      <vt:lpstr>CONAPRED: políticas públicas </vt:lpstr>
      <vt:lpstr>Las políticas públicas antidiscriminatorias</vt:lpstr>
      <vt:lpstr>Ámbitos de las políticas de igualdad de trato</vt:lpstr>
      <vt:lpstr>Políticas de la igualdad de trato (1)</vt:lpstr>
      <vt:lpstr>Políticas de la igualdad de trato (2): la Acción afirmativa</vt:lpstr>
      <vt:lpstr>Políticas públicas y consenso social</vt:lpstr>
      <vt:lpstr>Muchas gracias…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Políticas públicas de la igualdad de trato: algunas consideraciones</dc:title>
  <dc:creator>UAMI</dc:creator>
  <cp:lastModifiedBy>UAMI</cp:lastModifiedBy>
  <cp:revision>10</cp:revision>
  <dcterms:created xsi:type="dcterms:W3CDTF">2013-10-07T02:24:16Z</dcterms:created>
  <dcterms:modified xsi:type="dcterms:W3CDTF">2013-10-07T12:53:00Z</dcterms:modified>
</cp:coreProperties>
</file>